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jpeg" ContentType="image/jpeg"/>
  <Override PartName="/ppt/media/image7.png" ContentType="image/png"/>
  <Override PartName="/ppt/media/image6.png" ContentType="image/png"/>
  <Override PartName="/ppt/media/image8.png" ContentType="image/png"/>
  <Override PartName="/ppt/media/image9.png" ContentType="image/png"/>
  <Override PartName="/ppt/media/image10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10080625" cy="7559675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03640" y="405864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57120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63876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50364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57120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63876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3640" y="1768320"/>
            <a:ext cx="907236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200" spc="-1" strike="noStrike">
              <a:solidFill>
                <a:srgbClr val="ffffff"/>
              </a:solidFill>
              <a:latin typeface="Noto Sans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907236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503640" y="300600"/>
            <a:ext cx="9072360" cy="585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200" spc="-1" strike="noStrike">
              <a:solidFill>
                <a:srgbClr val="ffffff"/>
              </a:solidFill>
              <a:latin typeface="Noto Sans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3640" y="1768320"/>
            <a:ext cx="907236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200" spc="-1" strike="noStrike">
              <a:solidFill>
                <a:srgbClr val="ffffff"/>
              </a:solidFill>
              <a:latin typeface="Noto Sans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03640" y="405864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57120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63876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50364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57120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63876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503640" y="1768320"/>
            <a:ext cx="907236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200" spc="-1" strike="noStrike">
              <a:solidFill>
                <a:srgbClr val="ffffff"/>
              </a:solidFill>
              <a:latin typeface="Noto Sans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907236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907236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503640" y="300600"/>
            <a:ext cx="9072360" cy="585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200" spc="-1" strike="noStrike">
              <a:solidFill>
                <a:srgbClr val="ffffff"/>
              </a:solidFill>
              <a:latin typeface="Noto Sans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503640" y="405864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357120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663876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50364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/>
          </p:nvPr>
        </p:nvSpPr>
        <p:spPr>
          <a:xfrm>
            <a:off x="357120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/>
          </p:nvPr>
        </p:nvSpPr>
        <p:spPr>
          <a:xfrm>
            <a:off x="663876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503640" y="1768320"/>
            <a:ext cx="907236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200" spc="-1" strike="noStrike">
              <a:solidFill>
                <a:srgbClr val="ffffff"/>
              </a:solidFill>
              <a:latin typeface="Noto Sans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907236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503640" y="300600"/>
            <a:ext cx="9072360" cy="585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200" spc="-1" strike="noStrike">
              <a:solidFill>
                <a:srgbClr val="ffffff"/>
              </a:solidFill>
              <a:latin typeface="Noto Sans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503640" y="405864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357120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663876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/>
          </p:nvPr>
        </p:nvSpPr>
        <p:spPr>
          <a:xfrm>
            <a:off x="50364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/>
          </p:nvPr>
        </p:nvSpPr>
        <p:spPr>
          <a:xfrm>
            <a:off x="357120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/>
          </p:nvPr>
        </p:nvSpPr>
        <p:spPr>
          <a:xfrm>
            <a:off x="663876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503640" y="1768320"/>
            <a:ext cx="907236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200" spc="-1" strike="noStrike">
              <a:solidFill>
                <a:srgbClr val="ffffff"/>
              </a:solidFill>
              <a:latin typeface="Noto Sans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907236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ubTitle"/>
          </p:nvPr>
        </p:nvSpPr>
        <p:spPr>
          <a:xfrm>
            <a:off x="503640" y="300600"/>
            <a:ext cx="9072360" cy="585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200" spc="-1" strike="noStrike">
              <a:solidFill>
                <a:srgbClr val="ffffff"/>
              </a:solidFill>
              <a:latin typeface="Noto Sans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/>
          </p:nvPr>
        </p:nvSpPr>
        <p:spPr>
          <a:xfrm>
            <a:off x="503640" y="405864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3640" y="300600"/>
            <a:ext cx="9072360" cy="585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200" spc="-1" strike="noStrike">
              <a:solidFill>
                <a:srgbClr val="ffffff"/>
              </a:solidFill>
              <a:latin typeface="Noto Sans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357120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/>
          </p:nvPr>
        </p:nvSpPr>
        <p:spPr>
          <a:xfrm>
            <a:off x="6638760" y="176832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/>
          </p:nvPr>
        </p:nvSpPr>
        <p:spPr>
          <a:xfrm>
            <a:off x="50364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92" name="PlaceHolder 6"/>
          <p:cNvSpPr>
            <a:spLocks noGrp="1"/>
          </p:cNvSpPr>
          <p:nvPr>
            <p:ph/>
          </p:nvPr>
        </p:nvSpPr>
        <p:spPr>
          <a:xfrm>
            <a:off x="357120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93" name="PlaceHolder 7"/>
          <p:cNvSpPr>
            <a:spLocks noGrp="1"/>
          </p:cNvSpPr>
          <p:nvPr>
            <p:ph/>
          </p:nvPr>
        </p:nvSpPr>
        <p:spPr>
          <a:xfrm>
            <a:off x="6638760" y="4058640"/>
            <a:ext cx="292104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438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50364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5152680" y="1768320"/>
            <a:ext cx="442728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503640" y="4058640"/>
            <a:ext cx="9072360" cy="209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4270" spc="-1" strike="noStrike">
              <a:latin typeface="Noto Sans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8920" cy="755892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/>
          <p:cNvPicPr/>
          <p:nvPr/>
        </p:nvPicPr>
        <p:blipFill>
          <a:blip r:embed="rId2"/>
          <a:stretch/>
        </p:blipFill>
        <p:spPr>
          <a:xfrm>
            <a:off x="0" y="-1440"/>
            <a:ext cx="10078920" cy="7560360"/>
          </a:xfrm>
          <a:prstGeom prst="rect">
            <a:avLst/>
          </a:prstGeom>
          <a:ln w="0"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8920" cy="7558920"/>
          </a:xfrm>
          <a:prstGeom prst="rect">
            <a:avLst/>
          </a:prstGeom>
          <a:ln w="0">
            <a:noFill/>
          </a:ln>
        </p:spPr>
      </p:pic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8920" cy="7558920"/>
          </a:xfrm>
          <a:prstGeom prst="rect">
            <a:avLst/>
          </a:prstGeom>
          <a:ln w="0">
            <a:noFill/>
          </a:ln>
        </p:spPr>
      </p:pic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03640" y="300600"/>
            <a:ext cx="9072360" cy="126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270" spc="-1" strike="noStrike">
                <a:solidFill>
                  <a:srgbClr val="3a8c93"/>
                </a:solidFill>
                <a:latin typeface="Noto Sans"/>
              </a:rPr>
              <a:t>Click to edit the title text format</a:t>
            </a:r>
            <a:endParaRPr b="0" lang="en-US" sz="4270" spc="-1" strike="noStrike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03640" y="1768320"/>
            <a:ext cx="9072360" cy="4384440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8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270" spc="-1" strike="noStrike">
                <a:latin typeface="Noto Sans"/>
              </a:rPr>
              <a:t>Click to edit the outline text format</a:t>
            </a:r>
            <a:endParaRPr b="0" lang="en-US" sz="4270" spc="-1" strike="noStrike">
              <a:latin typeface="Noto Sans"/>
            </a:endParaRPr>
          </a:p>
          <a:p>
            <a:pPr lvl="1" marL="864000" indent="-324000">
              <a:spcBef>
                <a:spcPts val="150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740" spc="-1" strike="noStrike">
                <a:latin typeface="Noto Sans"/>
              </a:rPr>
              <a:t>Second Outline Level</a:t>
            </a:r>
            <a:endParaRPr b="0" lang="en-US" sz="3740" spc="-1" strike="noStrike">
              <a:latin typeface="Noto Sans"/>
            </a:endParaRPr>
          </a:p>
          <a:p>
            <a:pPr lvl="2" marL="1296000" indent="-288000">
              <a:spcBef>
                <a:spcPts val="112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Noto Sans"/>
              </a:rPr>
              <a:t>Third Outline Level</a:t>
            </a:r>
            <a:endParaRPr b="0" lang="en-US" sz="3200" spc="-1" strike="noStrike">
              <a:latin typeface="Noto Sans"/>
            </a:endParaRPr>
          </a:p>
          <a:p>
            <a:pPr lvl="3" marL="1728000" indent="-216000">
              <a:spcBef>
                <a:spcPts val="746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670" spc="-1" strike="noStrike">
                <a:latin typeface="Noto Sans"/>
              </a:rPr>
              <a:t>Fourth Outline Level</a:t>
            </a:r>
            <a:endParaRPr b="0" lang="en-US" sz="2670" spc="-1" strike="noStrike">
              <a:latin typeface="Noto Sans"/>
            </a:endParaRPr>
          </a:p>
          <a:p>
            <a:pPr lvl="4" marL="2160000" indent="-216000">
              <a:spcBef>
                <a:spcPts val="3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70" spc="-1" strike="noStrike">
                <a:latin typeface="Noto Sans"/>
              </a:rPr>
              <a:t>Fifth Outline Level</a:t>
            </a:r>
            <a:endParaRPr b="0" lang="en-US" sz="2670" spc="-1" strike="noStrike">
              <a:latin typeface="Noto Sans"/>
            </a:endParaRPr>
          </a:p>
          <a:p>
            <a:pPr lvl="5" marL="2592000" indent="-216000">
              <a:spcBef>
                <a:spcPts val="3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70" spc="-1" strike="noStrike">
                <a:latin typeface="Noto Sans"/>
              </a:rPr>
              <a:t>Sixth Outline Level</a:t>
            </a:r>
            <a:endParaRPr b="0" lang="en-US" sz="2670" spc="-1" strike="noStrike">
              <a:latin typeface="Noto Sans"/>
            </a:endParaRPr>
          </a:p>
          <a:p>
            <a:pPr lvl="6" marL="3024000" indent="-216000">
              <a:spcBef>
                <a:spcPts val="3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70" spc="-1" strike="noStrike">
                <a:latin typeface="Noto Sans"/>
              </a:rPr>
              <a:t>Seventh Outline Level</a:t>
            </a:r>
            <a:endParaRPr b="0" lang="en-US" sz="2670" spc="-1" strike="noStrike">
              <a:latin typeface="Not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4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"/>
          <p:cNvSpPr/>
          <p:nvPr/>
        </p:nvSpPr>
        <p:spPr>
          <a:xfrm>
            <a:off x="457200" y="0"/>
            <a:ext cx="9070560" cy="31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432000" indent="-323280" algn="ctr">
              <a:lnSpc>
                <a:spcPct val="100000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PRESENTATION </a:t>
            </a:r>
            <a:endParaRPr b="0" lang="en-US" sz="44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 algn="ctr">
              <a:lnSpc>
                <a:spcPct val="100000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ON </a:t>
            </a:r>
            <a:endParaRPr b="0" lang="en-US" sz="44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 algn="ctr">
              <a:lnSpc>
                <a:spcPct val="100000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BANK APPLICATION</a:t>
            </a:r>
            <a:endParaRPr b="0" lang="en-US" sz="4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5" name=""/>
          <p:cNvSpPr/>
          <p:nvPr/>
        </p:nvSpPr>
        <p:spPr>
          <a:xfrm>
            <a:off x="731160" y="3429000"/>
            <a:ext cx="8868960" cy="259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 fontScale="88000"/>
          </a:bodyPr>
          <a:p>
            <a:pPr marL="432000" indent="-323280" algn="r">
              <a:lnSpc>
                <a:spcPct val="100000"/>
              </a:lnSpc>
              <a:spcAft>
                <a:spcPts val="1414"/>
              </a:spcAft>
              <a:tabLst>
                <a:tab algn="l" pos="0"/>
              </a:tabLst>
            </a:pPr>
            <a:endParaRPr b="0" lang="en-US" sz="26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 algn="r">
              <a:lnSpc>
                <a:spcPct val="100000"/>
              </a:lnSpc>
              <a:spcAft>
                <a:spcPts val="1414"/>
              </a:spcAft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PRESENTED BY</a:t>
            </a:r>
            <a:endParaRPr b="0" lang="en-US" sz="28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 algn="r">
              <a:lnSpc>
                <a:spcPct val="100000"/>
              </a:lnSpc>
              <a:spcAft>
                <a:spcPts val="1414"/>
              </a:spcAft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Sirisha NB</a:t>
            </a:r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 algn="r">
              <a:lnSpc>
                <a:spcPct val="100000"/>
              </a:lnSpc>
              <a:spcAft>
                <a:spcPts val="1414"/>
              </a:spcAft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Syed Waqeer</a:t>
            </a:r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 algn="r">
              <a:lnSpc>
                <a:spcPct val="100000"/>
              </a:lnSpc>
              <a:spcAft>
                <a:spcPts val="1414"/>
              </a:spcAft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Farvej Kulmi</a:t>
            </a:r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 algn="r">
              <a:lnSpc>
                <a:spcPct val="100000"/>
              </a:lnSpc>
              <a:spcAft>
                <a:spcPts val="1414"/>
              </a:spcAft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Sujan P</a:t>
            </a:r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 algn="r">
              <a:lnSpc>
                <a:spcPct val="100000"/>
              </a:lnSpc>
              <a:spcAft>
                <a:spcPts val="1414"/>
              </a:spcAft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"/>
          <p:cNvSpPr/>
          <p:nvPr/>
        </p:nvSpPr>
        <p:spPr>
          <a:xfrm>
            <a:off x="228600" y="685800"/>
            <a:ext cx="9070560" cy="12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PROBLEM STATEMENT</a:t>
            </a:r>
            <a:endParaRPr b="0" lang="en-US" sz="4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7" name=""/>
          <p:cNvSpPr/>
          <p:nvPr/>
        </p:nvSpPr>
        <p:spPr>
          <a:xfrm>
            <a:off x="273960" y="2743200"/>
            <a:ext cx="8868960" cy="38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432000" indent="-323280">
              <a:lnSpc>
                <a:spcPct val="100000"/>
              </a:lnSpc>
              <a:spcAft>
                <a:spcPts val="1414"/>
              </a:spcAft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Keeping track the all activities and their record on paper and error . It is also very efficient and a time consuming process of observing continuous increase in number of client visiting the bank. Recording and maintaining all the client records in databases  is easy and less time consuming. </a:t>
            </a:r>
            <a:endParaRPr b="0" lang="en-US" sz="2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"/>
          <p:cNvSpPr/>
          <p:nvPr/>
        </p:nvSpPr>
        <p:spPr>
          <a:xfrm>
            <a:off x="504000" y="301320"/>
            <a:ext cx="7702920" cy="11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REQUIREMENT </a:t>
            </a:r>
            <a:endParaRPr b="0" lang="en-US" sz="4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9" name=""/>
          <p:cNvSpPr/>
          <p:nvPr/>
        </p:nvSpPr>
        <p:spPr>
          <a:xfrm>
            <a:off x="504000" y="1769040"/>
            <a:ext cx="8868960" cy="438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 fontScale="97000"/>
          </a:bodyPr>
          <a:p>
            <a:pPr marL="432000" indent="-323280">
              <a:lnSpc>
                <a:spcPct val="100000"/>
              </a:lnSpc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US" sz="3200" spc="-1" strike="noStrike" u="sng">
                <a:solidFill>
                  <a:srgbClr val="000000"/>
                </a:solidFill>
                <a:uFillTx/>
                <a:latin typeface="Times New Roman"/>
                <a:ea typeface="DejaVu Sans"/>
              </a:rPr>
              <a:t>FRONT END</a:t>
            </a:r>
            <a:endParaRPr b="0" lang="en-US" sz="32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>
              <a:lnSpc>
                <a:spcPct val="100000"/>
              </a:lnSpc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AngularJS</a:t>
            </a:r>
            <a:endParaRPr b="0" lang="en-US" sz="32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>
              <a:lnSpc>
                <a:spcPct val="100000"/>
              </a:lnSpc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Boot Strap</a:t>
            </a:r>
            <a:endParaRPr b="0" lang="en-US" sz="32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>
              <a:lnSpc>
                <a:spcPct val="100000"/>
              </a:lnSpc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US" sz="3200" spc="-1" strike="noStrike" u="sng">
                <a:solidFill>
                  <a:srgbClr val="000000"/>
                </a:solidFill>
                <a:uFillTx/>
                <a:latin typeface="Times New Roman"/>
                <a:ea typeface="DejaVu Sans"/>
              </a:rPr>
              <a:t>BACK END</a:t>
            </a:r>
            <a:endParaRPr b="0" lang="en-US" sz="32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>
              <a:lnSpc>
                <a:spcPct val="100000"/>
              </a:lnSpc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Java</a:t>
            </a:r>
            <a:endParaRPr b="0" lang="en-US" sz="32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>
              <a:lnSpc>
                <a:spcPct val="100000"/>
              </a:lnSpc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MySQL</a:t>
            </a:r>
            <a:endParaRPr b="0" lang="en-US" sz="32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>
              <a:lnSpc>
                <a:spcPct val="100000"/>
              </a:lnSpc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Spring boot </a:t>
            </a:r>
            <a:endParaRPr b="0" lang="en-US" sz="3200" spc="-1" strike="noStrike">
              <a:solidFill>
                <a:srgbClr val="000000"/>
              </a:solidFill>
              <a:latin typeface="Times New Roman"/>
            </a:endParaRPr>
          </a:p>
          <a:p>
            <a:pPr>
              <a:lnSpc>
                <a:spcPct val="100000"/>
              </a:lnSpc>
              <a:spcAft>
                <a:spcPts val="1417"/>
              </a:spcAft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Times New Roman"/>
            </a:endParaRPr>
          </a:p>
          <a:p>
            <a:pPr>
              <a:lnSpc>
                <a:spcPct val="100000"/>
              </a:lnSpc>
              <a:spcAft>
                <a:spcPts val="1417"/>
              </a:spcAft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"/>
          <p:cNvSpPr/>
          <p:nvPr/>
        </p:nvSpPr>
        <p:spPr>
          <a:xfrm>
            <a:off x="504000" y="245520"/>
            <a:ext cx="7702920" cy="124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endParaRPr b="0" lang="en-US" sz="26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ARCHITECTURE</a:t>
            </a:r>
            <a:br/>
            <a:endParaRPr b="0" lang="en-US" sz="4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01" name="" descr=""/>
          <p:cNvPicPr/>
          <p:nvPr/>
        </p:nvPicPr>
        <p:blipFill>
          <a:blip r:embed="rId1"/>
          <a:stretch/>
        </p:blipFill>
        <p:spPr>
          <a:xfrm>
            <a:off x="1143000" y="1495080"/>
            <a:ext cx="8229600" cy="5593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"/>
          <p:cNvSpPr/>
          <p:nvPr/>
        </p:nvSpPr>
        <p:spPr>
          <a:xfrm>
            <a:off x="504000" y="301320"/>
            <a:ext cx="7702920" cy="122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SCREENSHOTS</a:t>
            </a:r>
            <a:r>
              <a:rPr b="0" i="1" lang="en-US" sz="4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4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3" name=""/>
          <p:cNvSpPr/>
          <p:nvPr/>
        </p:nvSpPr>
        <p:spPr>
          <a:xfrm>
            <a:off x="504000" y="1769040"/>
            <a:ext cx="8868960" cy="438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HOME PAGE </a:t>
            </a:r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04" name="" descr=""/>
          <p:cNvPicPr/>
          <p:nvPr/>
        </p:nvPicPr>
        <p:blipFill>
          <a:blip r:embed="rId1"/>
          <a:stretch/>
        </p:blipFill>
        <p:spPr>
          <a:xfrm>
            <a:off x="49680" y="2514600"/>
            <a:ext cx="10080360" cy="4343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"/>
          <p:cNvSpPr/>
          <p:nvPr/>
        </p:nvSpPr>
        <p:spPr>
          <a:xfrm>
            <a:off x="504000" y="301320"/>
            <a:ext cx="7702920" cy="122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endParaRPr b="0" lang="en-US" sz="26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endParaRPr b="0" lang="en-US" sz="26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LOGIN PAGE</a:t>
            </a:r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06" name="" descr=""/>
          <p:cNvPicPr/>
          <p:nvPr/>
        </p:nvPicPr>
        <p:blipFill>
          <a:blip r:embed="rId1"/>
          <a:stretch/>
        </p:blipFill>
        <p:spPr>
          <a:xfrm>
            <a:off x="0" y="2014200"/>
            <a:ext cx="10080360" cy="4843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"/>
          <p:cNvSpPr/>
          <p:nvPr/>
        </p:nvSpPr>
        <p:spPr>
          <a:xfrm>
            <a:off x="504000" y="301320"/>
            <a:ext cx="7702920" cy="11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endParaRPr b="0" lang="en-US" sz="26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REGISTRATION PAGE </a:t>
            </a:r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08" name="" descr=""/>
          <p:cNvPicPr/>
          <p:nvPr/>
        </p:nvPicPr>
        <p:blipFill>
          <a:blip r:embed="rId1"/>
          <a:stretch/>
        </p:blipFill>
        <p:spPr>
          <a:xfrm>
            <a:off x="0" y="1828800"/>
            <a:ext cx="10080360" cy="4843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"/>
          <p:cNvSpPr/>
          <p:nvPr/>
        </p:nvSpPr>
        <p:spPr>
          <a:xfrm>
            <a:off x="504000" y="301320"/>
            <a:ext cx="7702920" cy="11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endParaRPr b="0" lang="en-US" sz="2600" spc="-1" strike="noStrike">
              <a:solidFill>
                <a:srgbClr val="000000"/>
              </a:solidFill>
              <a:latin typeface="Times New Roman"/>
            </a:endParaRPr>
          </a:p>
          <a:p>
            <a:pPr marL="432000" indent="-323280">
              <a:lnSpc>
                <a:spcPct val="100000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CAR LOAN PAGE</a:t>
            </a:r>
            <a:endParaRPr b="0" lang="en-US" sz="2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10" name="" descr=""/>
          <p:cNvPicPr/>
          <p:nvPr/>
        </p:nvPicPr>
        <p:blipFill>
          <a:blip r:embed="rId1"/>
          <a:stretch/>
        </p:blipFill>
        <p:spPr>
          <a:xfrm>
            <a:off x="49680" y="1828800"/>
            <a:ext cx="10080360" cy="4843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"/>
          <p:cNvSpPr/>
          <p:nvPr/>
        </p:nvSpPr>
        <p:spPr>
          <a:xfrm>
            <a:off x="288000" y="3060000"/>
            <a:ext cx="9071640" cy="126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432000" indent="-323280" algn="ctr">
              <a:lnSpc>
                <a:spcPct val="100000"/>
              </a:lnSpc>
              <a:tabLst>
                <a:tab algn="l" pos="0"/>
              </a:tabLst>
            </a:pPr>
            <a:r>
              <a:rPr b="0" i="1" lang="en-IN" sz="4400" spc="-1" strike="noStrike">
                <a:solidFill>
                  <a:srgbClr val="000000"/>
                </a:solidFill>
                <a:latin typeface="Times New Roman"/>
              </a:rPr>
              <a:t>THANK </a:t>
            </a:r>
            <a:r>
              <a:rPr b="0" i="1" lang="en-IN" sz="4400" spc="-1" strike="noStrike">
                <a:solidFill>
                  <a:srgbClr val="000000"/>
                </a:solidFill>
                <a:latin typeface="Times New Roman"/>
              </a:rPr>
              <a:t>YOU</a:t>
            </a:r>
            <a:endParaRPr b="0" i="1" lang="en-US" sz="4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</TotalTime>
  <Application>LibreOffice/7.2.1.2$Windows_X86_64 LibreOffice_project/87b77fad49947c1441b67c559c339af8f3517e22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2021-11-15T19:30:22Z</dcterms:created>
  <dc:creator/>
  <dc:description>Those creative commons textures have been used:
http://www.flickr.com/photos/kellyloveswhales/3505365913/ by 'Kelly Loves Whales'
http://www.flickr.com/photos/digitalyardsale/4806075532/in/photostream/ by Nick Merritt
License: https://creativecommons.org/licenses/by-sa/3.0/</dc:description>
  <dc:language>en-US</dc:language>
  <cp:lastModifiedBy/>
  <dcterms:modified xsi:type="dcterms:W3CDTF">2022-02-02T10:53:57Z</dcterms:modified>
  <cp:revision>8</cp:revision>
  <dc:subject/>
  <dc:title>Vintage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